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handoutMasterIdLst>
    <p:handoutMasterId r:id="rId17"/>
  </p:handoutMasterIdLst>
  <p:sldIdLst>
    <p:sldId id="260" r:id="rId2"/>
    <p:sldId id="269" r:id="rId3"/>
    <p:sldId id="278" r:id="rId4"/>
    <p:sldId id="277" r:id="rId5"/>
    <p:sldId id="280" r:id="rId6"/>
    <p:sldId id="281" r:id="rId7"/>
    <p:sldId id="283" r:id="rId8"/>
    <p:sldId id="285" r:id="rId9"/>
    <p:sldId id="284" r:id="rId10"/>
    <p:sldId id="289" r:id="rId11"/>
    <p:sldId id="288" r:id="rId12"/>
    <p:sldId id="286" r:id="rId13"/>
    <p:sldId id="257" r:id="rId14"/>
    <p:sldId id="279" r:id="rId15"/>
    <p:sldId id="2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42" autoAdjust="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D08D23-C6A6-4C30-881F-CF22D52CCD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6407D-3DDD-4BD6-936C-D1E2414D44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4A9DC-FE50-4703-9936-54A2F0216E14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018BA-0934-4038-87F3-B568D7B292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9B612-77E1-43D4-91ED-1AB218648A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FD325-1116-4539-9074-7927C5551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717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rk3568-development-board-features-voice-noise-reduction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bauer-power.net/2015/03/beyond-siri-where-will-we-find-voice.html" TargetMode="External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30DA6DC-CEE9-4A27-8AEC-FE6D344EF1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62816" y="774265"/>
            <a:ext cx="8418712" cy="56453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FF7DF6-F985-449E-B218-5EB79A7D2722}"/>
              </a:ext>
            </a:extLst>
          </p:cNvPr>
          <p:cNvSpPr/>
          <p:nvPr userDrawn="1"/>
        </p:nvSpPr>
        <p:spPr>
          <a:xfrm>
            <a:off x="2503008" y="889455"/>
            <a:ext cx="3475699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Voice Command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9E64F7-F6F9-439D-8288-9E7C8830D2E7}"/>
              </a:ext>
            </a:extLst>
          </p:cNvPr>
          <p:cNvSpPr/>
          <p:nvPr userDrawn="1"/>
        </p:nvSpPr>
        <p:spPr>
          <a:xfrm>
            <a:off x="2503008" y="5980955"/>
            <a:ext cx="3475699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Voice Command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880FE481-06C6-4A10-898D-18C16D8531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86885" y="2583526"/>
            <a:ext cx="1441123" cy="144112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7786FE7-D9F0-436C-B466-5F37CCEBDD6E}"/>
              </a:ext>
            </a:extLst>
          </p:cNvPr>
          <p:cNvSpPr/>
          <p:nvPr userDrawn="1"/>
        </p:nvSpPr>
        <p:spPr>
          <a:xfrm>
            <a:off x="71770" y="183872"/>
            <a:ext cx="11621466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000" dirty="0"/>
              <a:t>Build and Deploy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7779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0900B-44A4-464C-A4D4-0C22E097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9D995-5410-4316-BAB4-C391D53A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A1C0-DE00-4AA9-998A-E0299728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DA707-93E8-4467-8621-D6F59269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5DDC8-7332-4394-ADA1-1A579692E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76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087BBB-77A7-44AD-B770-28E6B71D05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B3315-0184-4F3C-AC99-B3B93A2F1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3CF1F-42A4-4812-8D89-2C492654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D95A0-C994-4246-863E-6E379AC3C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B0E3E-4B04-4574-92B1-A66770D5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382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9269-574A-4C39-8CC0-9FBC86B3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58E57-99F9-4906-928C-6D0A3F803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510E0-94A7-454E-8641-F605AD853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80124-E1E9-41B1-BD89-DE60746A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34BFC-8EDC-4E14-8108-3504E8ADA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798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C975C-0618-4D20-B2FB-6C4CBDCA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7DD43-ABDB-4C67-8F14-26771EE03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9D772-0269-4325-807C-7D305D4D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9B4AF-B8C4-4665-9DE8-F5C26B5E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F370-F2F6-4CF1-8E7E-63DCF39D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561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B0C4-11F4-447B-9B16-4CABDBE0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1A4AA-05BF-432E-8508-1DB0BDFE4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0BAEE-E696-4706-B87C-9E8798390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5C240-242F-4A51-B6D2-98EF7ABA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40DB1-BDAE-45A8-8DA9-F75750A0F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E72F2-3252-48DB-AEB8-E3C5F633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007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055F3-AB29-4E33-A7DD-1F34BAD6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34BAC-2DAD-48DE-9F20-AB8699FA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E62A3-33E3-438A-B1DD-5778FCC3A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94C68-5FAD-40DC-A1BC-74594E21E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A99735-6488-4B78-8FA3-769A0EAD0D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4C644-87E8-46A1-91A6-10D439C27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E6ED3-636C-48A7-A527-8DF4F5F8C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5EF21-CDC1-42B7-A3C0-508BDF268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5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383F-3A67-4FF0-9374-CFE9C155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952CB0-5B5D-44D8-85E1-3FB89F4C1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A34BE-4F68-4C6E-B925-2B409059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98821-FB7E-49E0-8F55-880F49834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Abstract background of glass molecules">
            <a:extLst>
              <a:ext uri="{FF2B5EF4-FFF2-40B4-BE49-F238E27FC236}">
                <a16:creationId xmlns:a16="http://schemas.microsoft.com/office/drawing/2014/main" id="{622FEA36-EAE9-420A-A1FD-D46C64A57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2" y="151067"/>
            <a:ext cx="11031615" cy="620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8B48-9E9E-48D2-A06B-B49E2EB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0F6289-3838-43E4-BFF1-7A08223C1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345CE-3CEC-4013-81BA-708C9DBC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014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40DE-7B1B-48EC-99BC-FCF58B68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33F85-C9D7-474B-9AD7-BB2ED1BF9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B47E4-675A-4D99-AD90-D7B36B212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74F5C-E8B8-436A-90B6-E068A217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08516-5429-4A1E-A067-A226F5B9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4A274-8872-4155-8F79-07320AF7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78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03016-5404-4F9D-9C4C-B3B720C68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42B2C-1627-4FDF-9AD9-F71F49324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0A1CC8-8CC7-4319-905C-3C470B542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D9096-14DF-42AE-AD69-3E8720E9A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ACD8E-DBE4-470B-B983-F8696FDA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6928F-A8E9-4CF1-9C67-0D3F0460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84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06E9F3-2A62-4711-A32C-9A2827645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3028E-A256-4716-9DBD-56FB9D3D8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B5BD5-8892-4298-A93F-45FF74BD1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2D0D4-1DAF-4993-B265-EDB5EA5D54FD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705F3-78A1-41D3-9F46-C1485D2D7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D02C3-CEAF-4CFA-BF4D-1B00F488F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372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hyperlink" Target="https://pixabay.com/en/photographer-frog-funny-camera-fun-1080009/" TargetMode="External"/><Relationship Id="rId7" Type="http://schemas.openxmlformats.org/officeDocument/2006/relationships/hyperlink" Target="https://pxhere.com/en/photo/845799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https://pixabay.com/en/frog-tennis-funny-figure-fun-cute-1212392/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pixabay.com/en/frog-money-euro-bag-money-bag-1234781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1CBECBF-1570-475B-A03E-9C99CBFE5183}"/>
              </a:ext>
            </a:extLst>
          </p:cNvPr>
          <p:cNvSpPr/>
          <p:nvPr/>
        </p:nvSpPr>
        <p:spPr>
          <a:xfrm>
            <a:off x="8477147" y="1802343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232A42F4-D980-43D4-9AAF-96D95A19A097}"/>
              </a:ext>
            </a:extLst>
          </p:cNvPr>
          <p:cNvSpPr/>
          <p:nvPr/>
        </p:nvSpPr>
        <p:spPr>
          <a:xfrm>
            <a:off x="8477147" y="2385535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50F04F0-7502-4F66-B795-667A8D2BF494}"/>
              </a:ext>
            </a:extLst>
          </p:cNvPr>
          <p:cNvSpPr/>
          <p:nvPr/>
        </p:nvSpPr>
        <p:spPr>
          <a:xfrm>
            <a:off x="8477147" y="2915554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3A8B5B0-5D7D-437C-9C18-6C6B636C902E}"/>
              </a:ext>
            </a:extLst>
          </p:cNvPr>
          <p:cNvSpPr/>
          <p:nvPr/>
        </p:nvSpPr>
        <p:spPr>
          <a:xfrm>
            <a:off x="8477147" y="3463994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39576D-CF7A-4F46-B5CC-239F186BC80B}"/>
              </a:ext>
            </a:extLst>
          </p:cNvPr>
          <p:cNvSpPr/>
          <p:nvPr/>
        </p:nvSpPr>
        <p:spPr>
          <a:xfrm>
            <a:off x="8753484" y="1099003"/>
            <a:ext cx="2074606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Group 3</a:t>
            </a:r>
            <a:endParaRPr lang="en-IN" sz="2600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BD85C4-73BB-44D8-B783-385D75A51E2F}"/>
              </a:ext>
            </a:extLst>
          </p:cNvPr>
          <p:cNvSpPr/>
          <p:nvPr/>
        </p:nvSpPr>
        <p:spPr>
          <a:xfrm>
            <a:off x="205445" y="126903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000" dirty="0"/>
              <a:t>Automated Image captioning</a:t>
            </a:r>
            <a:endParaRPr lang="en-IN" sz="3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830296-0D97-330A-6E2B-1C79EA8EF440}"/>
              </a:ext>
            </a:extLst>
          </p:cNvPr>
          <p:cNvSpPr/>
          <p:nvPr/>
        </p:nvSpPr>
        <p:spPr>
          <a:xfrm>
            <a:off x="8855752" y="1713369"/>
            <a:ext cx="3059897" cy="590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Sujatha </a:t>
            </a:r>
            <a:r>
              <a:rPr lang="en-IN" sz="2600" dirty="0" err="1">
                <a:solidFill>
                  <a:schemeClr val="tx1"/>
                </a:solidFill>
              </a:rPr>
              <a:t>Kancharla</a:t>
            </a:r>
            <a:endParaRPr lang="en-IN" sz="26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49E70-D2A4-CE91-4DBA-7240A7D271BC}"/>
              </a:ext>
            </a:extLst>
          </p:cNvPr>
          <p:cNvSpPr/>
          <p:nvPr/>
        </p:nvSpPr>
        <p:spPr>
          <a:xfrm>
            <a:off x="8855752" y="2439550"/>
            <a:ext cx="2762895" cy="327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Monica </a:t>
            </a:r>
            <a:r>
              <a:rPr lang="en-IN" sz="2600" dirty="0" err="1">
                <a:solidFill>
                  <a:schemeClr val="tx1"/>
                </a:solidFill>
              </a:rPr>
              <a:t>Nukarapu</a:t>
            </a:r>
            <a:endParaRPr lang="en-IN" sz="26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493A15-35F2-5D2F-1F3D-DC4140C6E86A}"/>
              </a:ext>
            </a:extLst>
          </p:cNvPr>
          <p:cNvSpPr/>
          <p:nvPr/>
        </p:nvSpPr>
        <p:spPr>
          <a:xfrm>
            <a:off x="8855752" y="2902619"/>
            <a:ext cx="305989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Suhail Pasha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1CE5FB-C54A-58FB-BAFF-27E8F53FF040}"/>
              </a:ext>
            </a:extLst>
          </p:cNvPr>
          <p:cNvSpPr/>
          <p:nvPr/>
        </p:nvSpPr>
        <p:spPr>
          <a:xfrm>
            <a:off x="8855752" y="3403533"/>
            <a:ext cx="3121484" cy="4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Chaitanya Harkara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A72C62-E2E0-CB29-93E4-24C7E4955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58636" y="981375"/>
            <a:ext cx="3208985" cy="2130967"/>
          </a:xfrm>
          <a:prstGeom prst="rect">
            <a:avLst/>
          </a:prstGeom>
        </p:spPr>
      </p:pic>
      <p:pic>
        <p:nvPicPr>
          <p:cNvPr id="24" name="Picture 23" descr="A picture containing grass&#10;&#10;Description automatically generated">
            <a:extLst>
              <a:ext uri="{FF2B5EF4-FFF2-40B4-BE49-F238E27FC236}">
                <a16:creationId xmlns:a16="http://schemas.microsoft.com/office/drawing/2014/main" id="{441DB63B-C8DC-8572-4B50-C07A9F555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5444" y="4124571"/>
            <a:ext cx="3146169" cy="2059757"/>
          </a:xfrm>
          <a:prstGeom prst="rect">
            <a:avLst/>
          </a:prstGeom>
        </p:spPr>
      </p:pic>
      <p:pic>
        <p:nvPicPr>
          <p:cNvPr id="26" name="Picture 25" descr="A picture containing green, toy, colorful, close&#10;&#10;Description automatically generated">
            <a:extLst>
              <a:ext uri="{FF2B5EF4-FFF2-40B4-BE49-F238E27FC236}">
                <a16:creationId xmlns:a16="http://schemas.microsoft.com/office/drawing/2014/main" id="{BBBDE9A9-44AD-707C-73D2-EA6736F0D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5445" y="981375"/>
            <a:ext cx="3146169" cy="2091868"/>
          </a:xfrm>
          <a:prstGeom prst="rect">
            <a:avLst/>
          </a:prstGeom>
        </p:spPr>
      </p:pic>
      <p:pic>
        <p:nvPicPr>
          <p:cNvPr id="28" name="Picture 27" descr="A green frog figurine&#10;&#10;Description automatically generated with medium confidence">
            <a:extLst>
              <a:ext uri="{FF2B5EF4-FFF2-40B4-BE49-F238E27FC236}">
                <a16:creationId xmlns:a16="http://schemas.microsoft.com/office/drawing/2014/main" id="{2DB76963-7926-61F3-B458-5B3911423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386345" y="4124571"/>
            <a:ext cx="3181276" cy="2077771"/>
          </a:xfrm>
          <a:prstGeom prst="rect">
            <a:avLst/>
          </a:prstGeom>
        </p:spPr>
      </p:pic>
      <p:sp>
        <p:nvSpPr>
          <p:cNvPr id="31" name="Callout: Line 30">
            <a:extLst>
              <a:ext uri="{FF2B5EF4-FFF2-40B4-BE49-F238E27FC236}">
                <a16:creationId xmlns:a16="http://schemas.microsoft.com/office/drawing/2014/main" id="{A1DC8176-B338-E10A-CD17-96F0D051822A}"/>
              </a:ext>
            </a:extLst>
          </p:cNvPr>
          <p:cNvSpPr/>
          <p:nvPr/>
        </p:nvSpPr>
        <p:spPr>
          <a:xfrm>
            <a:off x="845655" y="3251970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Yoga for ….</a:t>
            </a:r>
          </a:p>
        </p:txBody>
      </p:sp>
      <p:sp>
        <p:nvSpPr>
          <p:cNvPr id="32" name="Callout: Line 31">
            <a:extLst>
              <a:ext uri="{FF2B5EF4-FFF2-40B4-BE49-F238E27FC236}">
                <a16:creationId xmlns:a16="http://schemas.microsoft.com/office/drawing/2014/main" id="{FB4AFFED-A5E5-57BC-BAD9-7BB78B4A96A6}"/>
              </a:ext>
            </a:extLst>
          </p:cNvPr>
          <p:cNvSpPr/>
          <p:nvPr/>
        </p:nvSpPr>
        <p:spPr>
          <a:xfrm>
            <a:off x="4983363" y="3251970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Trick Photography…</a:t>
            </a:r>
          </a:p>
        </p:txBody>
      </p:sp>
      <p:sp>
        <p:nvSpPr>
          <p:cNvPr id="33" name="Callout: Line 32">
            <a:extLst>
              <a:ext uri="{FF2B5EF4-FFF2-40B4-BE49-F238E27FC236}">
                <a16:creationId xmlns:a16="http://schemas.microsoft.com/office/drawing/2014/main" id="{595280F1-9202-D50F-B7B9-B150E4498FB1}"/>
              </a:ext>
            </a:extLst>
          </p:cNvPr>
          <p:cNvSpPr/>
          <p:nvPr/>
        </p:nvSpPr>
        <p:spPr>
          <a:xfrm>
            <a:off x="832237" y="6285624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4" name="Callout: Line 33">
            <a:extLst>
              <a:ext uri="{FF2B5EF4-FFF2-40B4-BE49-F238E27FC236}">
                <a16:creationId xmlns:a16="http://schemas.microsoft.com/office/drawing/2014/main" id="{E68667E1-7318-9B28-0AC3-F7B0FAB4032B}"/>
              </a:ext>
            </a:extLst>
          </p:cNvPr>
          <p:cNvSpPr/>
          <p:nvPr/>
        </p:nvSpPr>
        <p:spPr>
          <a:xfrm>
            <a:off x="5104055" y="6328397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5" name="Callout: Line 34">
            <a:extLst>
              <a:ext uri="{FF2B5EF4-FFF2-40B4-BE49-F238E27FC236}">
                <a16:creationId xmlns:a16="http://schemas.microsoft.com/office/drawing/2014/main" id="{5DEC6716-E075-5BD1-368A-F5787F50D192}"/>
              </a:ext>
            </a:extLst>
          </p:cNvPr>
          <p:cNvSpPr/>
          <p:nvPr/>
        </p:nvSpPr>
        <p:spPr>
          <a:xfrm>
            <a:off x="832237" y="6294861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6" name="Callout: Line 35">
            <a:extLst>
              <a:ext uri="{FF2B5EF4-FFF2-40B4-BE49-F238E27FC236}">
                <a16:creationId xmlns:a16="http://schemas.microsoft.com/office/drawing/2014/main" id="{F069DED2-AB86-B155-8BC2-B6E43A90767B}"/>
              </a:ext>
            </a:extLst>
          </p:cNvPr>
          <p:cNvSpPr/>
          <p:nvPr/>
        </p:nvSpPr>
        <p:spPr>
          <a:xfrm>
            <a:off x="5104055" y="6294861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Make money when…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ECD981-F554-A431-F1D5-52F5D0CC63CD}"/>
              </a:ext>
            </a:extLst>
          </p:cNvPr>
          <p:cNvSpPr/>
          <p:nvPr/>
        </p:nvSpPr>
        <p:spPr>
          <a:xfrm>
            <a:off x="8753484" y="4497001"/>
            <a:ext cx="2074606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Mentor</a:t>
            </a:r>
            <a:endParaRPr lang="en-IN" sz="2600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681630-27DD-4FA0-21FB-E3F2C8D11669}"/>
              </a:ext>
            </a:extLst>
          </p:cNvPr>
          <p:cNvSpPr/>
          <p:nvPr/>
        </p:nvSpPr>
        <p:spPr>
          <a:xfrm>
            <a:off x="8855752" y="5127505"/>
            <a:ext cx="3121484" cy="4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 err="1">
                <a:solidFill>
                  <a:schemeClr val="tx1"/>
                </a:solidFill>
              </a:rPr>
              <a:t>Nayan</a:t>
            </a:r>
            <a:r>
              <a:rPr lang="en-IN" sz="2600" dirty="0">
                <a:solidFill>
                  <a:schemeClr val="tx1"/>
                </a:solidFill>
              </a:rPr>
              <a:t> Jha</a:t>
            </a: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6E307B43-FBBC-EF65-2AD8-1F6D156CD2B4}"/>
              </a:ext>
            </a:extLst>
          </p:cNvPr>
          <p:cNvSpPr/>
          <p:nvPr/>
        </p:nvSpPr>
        <p:spPr>
          <a:xfrm>
            <a:off x="8477147" y="5186177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8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33F138-C2AC-552D-DB10-9BDF814B3820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Output captions – InceptionV3</a:t>
            </a:r>
            <a:endParaRPr lang="en-I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B396C-77D3-0CA4-8197-F5A699A48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57" y="1086821"/>
            <a:ext cx="4387850" cy="276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A13F4B-4DE4-BE9C-199D-662778F80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557" y="1225755"/>
            <a:ext cx="399415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72979-5C86-C833-D04E-7DE7B995F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2" y="4019755"/>
            <a:ext cx="4521200" cy="26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C46017-280B-86C6-5538-BB01D0A48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340" y="4204576"/>
            <a:ext cx="4396004" cy="261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0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205B31-79E4-492A-85EA-98B7FC840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17" y="3661662"/>
            <a:ext cx="5020530" cy="3001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16292D-3058-B99B-143C-B9188ECCF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6" y="860159"/>
            <a:ext cx="5262752" cy="2613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C7923B-3AA3-0159-1243-2C49A7E0D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343" y="860159"/>
            <a:ext cx="6015126" cy="2706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CC32FD-D3B9-33AD-27E6-0859A9622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480" y="3956498"/>
            <a:ext cx="6384303" cy="26818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3AD0C72-6DFE-EA1B-73D3-691ACD9BFC6D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Output captions - ResNet50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810560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05212-A9CA-CFFD-95CE-4C4F1E4135E0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Learnings and Next steps</a:t>
            </a:r>
            <a:endParaRPr lang="en-IN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E34171-C58E-4A9D-1BCF-E9B58769144C}"/>
              </a:ext>
            </a:extLst>
          </p:cNvPr>
          <p:cNvSpPr/>
          <p:nvPr/>
        </p:nvSpPr>
        <p:spPr>
          <a:xfrm>
            <a:off x="355600" y="1686560"/>
            <a:ext cx="5308082" cy="406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look for better validation model than Bleu score</a:t>
            </a: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Captions evaluation using Bleu score based on Expert caption vs prediction is not high</a:t>
            </a: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Captions seem to be less accurate if more objects and back grounds are involved</a:t>
            </a: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Predicted captions with low Bleu score seem appropriate </a:t>
            </a: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Captions generated from such model will have words only limited to training dataset which means model may not generate captions for images with new content.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94CEFD-B0F7-E560-FFA6-9021B4370CB3}"/>
              </a:ext>
            </a:extLst>
          </p:cNvPr>
          <p:cNvSpPr/>
          <p:nvPr/>
        </p:nvSpPr>
        <p:spPr>
          <a:xfrm>
            <a:off x="6736080" y="1178560"/>
            <a:ext cx="2113280" cy="345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Next Steps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7EE5AE-98D1-D58F-F3FC-3C36D1A18A39}"/>
              </a:ext>
            </a:extLst>
          </p:cNvPr>
          <p:cNvSpPr/>
          <p:nvPr/>
        </p:nvSpPr>
        <p:spPr>
          <a:xfrm>
            <a:off x="6888480" y="1991360"/>
            <a:ext cx="4632960" cy="4683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18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 Decoder(s)</a:t>
            </a:r>
            <a:endParaRPr lang="en-IN" sz="1800" dirty="0">
              <a:solidFill>
                <a:schemeClr val="tx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500"/>
              </a:spcBef>
              <a:buFont typeface="Wingdings" panose="05000000000000000000" pitchFamily="2" charset="2"/>
              <a:buChar char=""/>
            </a:pPr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LSTM Attention</a:t>
            </a:r>
            <a:endParaRPr lang="en-IN" sz="1800" dirty="0">
              <a:solidFill>
                <a:schemeClr val="tx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Wingdings" panose="05000000000000000000" pitchFamily="2" charset="2"/>
              <a:buChar char=""/>
            </a:pPr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Transformers</a:t>
            </a:r>
            <a:endParaRPr lang="en-IN" sz="1800" dirty="0">
              <a:solidFill>
                <a:schemeClr val="tx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 Pre-Trained CNN ( Encoder) Models</a:t>
            </a:r>
            <a:endParaRPr lang="en-IN" sz="1800" dirty="0">
              <a:solidFill>
                <a:schemeClr val="tx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Wingdings" panose="05000000000000000000" pitchFamily="2" charset="2"/>
              <a:buChar char=""/>
            </a:pPr>
            <a:r>
              <a:rPr lang="en-IN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dirty="0">
              <a:solidFill>
                <a:schemeClr val="tx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 Decoder Models (Word Embeddings)</a:t>
            </a:r>
            <a:endParaRPr lang="en-IN" sz="1800" dirty="0">
              <a:solidFill>
                <a:schemeClr val="tx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Wingdings" panose="05000000000000000000" pitchFamily="2" charset="2"/>
              <a:buChar char=""/>
            </a:pPr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Word2Vec</a:t>
            </a:r>
            <a:endParaRPr lang="en-IN" sz="1800" dirty="0">
              <a:solidFill>
                <a:schemeClr val="tx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"/>
            </a:pPr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IN" sz="1800" dirty="0">
              <a:solidFill>
                <a:schemeClr val="tx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IN" b="1" u="sng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COCO</a:t>
            </a:r>
            <a:endParaRPr lang="en-IN" sz="1800" dirty="0">
              <a:solidFill>
                <a:schemeClr val="tx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08E02E-519F-0C44-5E80-C61C9D3737BD}"/>
              </a:ext>
            </a:extLst>
          </p:cNvPr>
          <p:cNvSpPr/>
          <p:nvPr/>
        </p:nvSpPr>
        <p:spPr>
          <a:xfrm>
            <a:off x="508000" y="1178560"/>
            <a:ext cx="2113280" cy="345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272870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68FC38-C2F4-47F6-87A9-217C71EB22F2}"/>
              </a:ext>
            </a:extLst>
          </p:cNvPr>
          <p:cNvSpPr/>
          <p:nvPr/>
        </p:nvSpPr>
        <p:spPr>
          <a:xfrm>
            <a:off x="1035697" y="1129004"/>
            <a:ext cx="2799184" cy="485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Thank You!!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36830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A6F6B-07B2-72B7-19B6-04DE2888833C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Model - LSTM</a:t>
            </a:r>
            <a:endParaRPr lang="en-IN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C855EE-376A-1CD1-DAB1-17542025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7" y="2103504"/>
            <a:ext cx="4686300" cy="3467100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3F5F4637-C926-E22E-CAAC-1AD1E63C645A}"/>
              </a:ext>
            </a:extLst>
          </p:cNvPr>
          <p:cNvSpPr/>
          <p:nvPr/>
        </p:nvSpPr>
        <p:spPr>
          <a:xfrm>
            <a:off x="4967925" y="2065366"/>
            <a:ext cx="263951" cy="557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D69B7F-1B2C-58F9-AF2F-7D57A66F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974" y="1456655"/>
            <a:ext cx="5114925" cy="23145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62BA1A9-5F27-0B03-9ACD-91298A978024}"/>
              </a:ext>
            </a:extLst>
          </p:cNvPr>
          <p:cNvSpPr/>
          <p:nvPr/>
        </p:nvSpPr>
        <p:spPr>
          <a:xfrm>
            <a:off x="5408824" y="2065366"/>
            <a:ext cx="1076817" cy="557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LSTM Gates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B7DEBE-9E99-3BF3-DFA3-49942D2B6AB1}"/>
              </a:ext>
            </a:extLst>
          </p:cNvPr>
          <p:cNvSpPr/>
          <p:nvPr/>
        </p:nvSpPr>
        <p:spPr>
          <a:xfrm>
            <a:off x="10227108" y="1575562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Input gate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09EDAF-6B8E-9007-03AB-BB0310FD75F3}"/>
              </a:ext>
            </a:extLst>
          </p:cNvPr>
          <p:cNvSpPr/>
          <p:nvPr/>
        </p:nvSpPr>
        <p:spPr>
          <a:xfrm>
            <a:off x="10227107" y="1932672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Forget gate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E9576F-E8C2-4550-8B0E-CAAF0DBCE1FD}"/>
              </a:ext>
            </a:extLst>
          </p:cNvPr>
          <p:cNvSpPr/>
          <p:nvPr/>
        </p:nvSpPr>
        <p:spPr>
          <a:xfrm>
            <a:off x="10227107" y="2281915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Output gate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01435C-ADC3-0178-CB17-CD89489BAA82}"/>
              </a:ext>
            </a:extLst>
          </p:cNvPr>
          <p:cNvSpPr/>
          <p:nvPr/>
        </p:nvSpPr>
        <p:spPr>
          <a:xfrm>
            <a:off x="10227105" y="2854096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Context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44B40E-A0EA-00F8-B41D-854232E2AC26}"/>
              </a:ext>
            </a:extLst>
          </p:cNvPr>
          <p:cNvSpPr/>
          <p:nvPr/>
        </p:nvSpPr>
        <p:spPr>
          <a:xfrm>
            <a:off x="8798313" y="2984287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 prediction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7DB476-3248-A360-757D-0AF5B0844E5E}"/>
              </a:ext>
            </a:extLst>
          </p:cNvPr>
          <p:cNvSpPr/>
          <p:nvPr/>
        </p:nvSpPr>
        <p:spPr>
          <a:xfrm>
            <a:off x="10227105" y="3323864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Probability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6CAE8CCC-85BB-E552-A078-8733070FF2AE}"/>
              </a:ext>
            </a:extLst>
          </p:cNvPr>
          <p:cNvSpPr/>
          <p:nvPr/>
        </p:nvSpPr>
        <p:spPr>
          <a:xfrm>
            <a:off x="4929222" y="4243657"/>
            <a:ext cx="263951" cy="557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18D585-FA3F-80D0-D069-3D51B5D328E3}"/>
              </a:ext>
            </a:extLst>
          </p:cNvPr>
          <p:cNvSpPr/>
          <p:nvPr/>
        </p:nvSpPr>
        <p:spPr>
          <a:xfrm>
            <a:off x="5370121" y="4243657"/>
            <a:ext cx="1076817" cy="557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End to End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BBF49E-B5C6-F8C7-CF95-6292EFD8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886" y="3854966"/>
            <a:ext cx="4543425" cy="12573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3C41581-FDCE-E237-96B1-C3FD96DAC7FE}"/>
              </a:ext>
            </a:extLst>
          </p:cNvPr>
          <p:cNvSpPr/>
          <p:nvPr/>
        </p:nvSpPr>
        <p:spPr>
          <a:xfrm>
            <a:off x="8946146" y="3897905"/>
            <a:ext cx="1876183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Image Vector from CNN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CB01B0-430B-94ED-1EF1-473A3BFE4FD4}"/>
              </a:ext>
            </a:extLst>
          </p:cNvPr>
          <p:cNvSpPr/>
          <p:nvPr/>
        </p:nvSpPr>
        <p:spPr>
          <a:xfrm>
            <a:off x="10515166" y="4295788"/>
            <a:ext cx="1572157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 Embedding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EDD63A2-02E1-8F25-5C75-318E0FAB7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938" y="4892415"/>
            <a:ext cx="2681688" cy="6827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0FED8E9-1AF8-7E8B-7BE6-C794FEE05E62}"/>
              </a:ext>
            </a:extLst>
          </p:cNvPr>
          <p:cNvSpPr/>
          <p:nvPr/>
        </p:nvSpPr>
        <p:spPr>
          <a:xfrm>
            <a:off x="8946146" y="5053298"/>
            <a:ext cx="1572157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Loss function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6D4AAD-9954-A2BF-39E5-B9AF9C8DE197}"/>
              </a:ext>
            </a:extLst>
          </p:cNvPr>
          <p:cNvSpPr/>
          <p:nvPr/>
        </p:nvSpPr>
        <p:spPr>
          <a:xfrm>
            <a:off x="150472" y="1456655"/>
            <a:ext cx="11977236" cy="4221033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467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AF98E9-CF0B-F0DD-6596-EADA5DF3E59A}"/>
              </a:ext>
            </a:extLst>
          </p:cNvPr>
          <p:cNvSpPr/>
          <p:nvPr/>
        </p:nvSpPr>
        <p:spPr>
          <a:xfrm>
            <a:off x="939562" y="1847772"/>
            <a:ext cx="8531009" cy="3750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inputs1 = Input(shape=(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2048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fe1 = Dropout(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)(inputs1)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fe2 = Dense(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)(fe1)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inputs2 = Input(shape=(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max_length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se1 = Embedding(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vocab_size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embedding_dim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mask_zero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)(inputs2)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se2 = Dropout(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)(se1)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se3 = LSTM(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)(se2)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decoder1 = add([fe2, se3])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decoder2 = Dense(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)(decoder1)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outputs = Dense(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vocab_size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)(decoder2)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Model(inputs=[inputs1, inputs2], outputs=outputs)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84D0C-DD2B-901E-2A26-5DFBFA78FB11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Architecture – </a:t>
            </a:r>
            <a:r>
              <a:rPr lang="en-US" sz="3000" dirty="0" err="1"/>
              <a:t>Keras</a:t>
            </a:r>
            <a:r>
              <a:rPr lang="en-US" sz="3000" dirty="0"/>
              <a:t> Implementation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3728500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FC65E-EE25-409F-9B9C-9F5DB5898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447" y="1289498"/>
            <a:ext cx="5627182" cy="5265197"/>
          </a:xfrm>
        </p:spPr>
        <p:txBody>
          <a:bodyPr wrap="square">
            <a:noAutofit/>
          </a:bodyPr>
          <a:lstStyle/>
          <a:p>
            <a:pPr marL="447675" indent="-447675">
              <a:buFont typeface="Wingdings" panose="05000000000000000000" pitchFamily="2" charset="2"/>
              <a:buChar char="q"/>
            </a:pPr>
            <a:endParaRPr lang="en-IN" b="1" dirty="0">
              <a:solidFill>
                <a:srgbClr val="00B0F0"/>
              </a:solidFill>
            </a:endParaRPr>
          </a:p>
          <a:p>
            <a:pPr marL="447675" indent="-447675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Problem Statement</a:t>
            </a:r>
            <a:endParaRPr lang="en-IN" b="1" dirty="0"/>
          </a:p>
          <a:p>
            <a:pPr lvl="1"/>
            <a:r>
              <a:rPr lang="en-IN" sz="2800" dirty="0"/>
              <a:t>Problem statement</a:t>
            </a:r>
          </a:p>
          <a:p>
            <a:pPr lvl="1"/>
            <a:endParaRPr lang="en-IN" sz="2800" dirty="0"/>
          </a:p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Architecture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sz="2800" dirty="0"/>
              <a:t>Base Model1 – InceptionV3 + LSTM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sz="2800" dirty="0"/>
              <a:t>Base Model2 – ResNet50 +LSTM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5F206-549E-40CC-8DC4-6A68774A4985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Agenda</a:t>
            </a:r>
            <a:endParaRPr lang="en-IN" sz="3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C8A14C-55E0-40F6-A477-F311BC5CCF2C}"/>
              </a:ext>
            </a:extLst>
          </p:cNvPr>
          <p:cNvSpPr txBox="1">
            <a:spLocks/>
          </p:cNvSpPr>
          <p:nvPr/>
        </p:nvSpPr>
        <p:spPr>
          <a:xfrm>
            <a:off x="7028988" y="1718721"/>
            <a:ext cx="4764904" cy="452807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Solution - Model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sz="2800" dirty="0"/>
              <a:t>Architecture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sz="2800" dirty="0"/>
              <a:t>Results</a:t>
            </a:r>
          </a:p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Learnings and </a:t>
            </a:r>
            <a:r>
              <a:rPr lang="en-IN" sz="2800" b="1">
                <a:solidFill>
                  <a:srgbClr val="00B0F0"/>
                </a:solidFill>
              </a:rPr>
              <a:t>Next steps</a:t>
            </a:r>
            <a:endParaRPr lang="en-IN" sz="2800" b="1" dirty="0">
              <a:solidFill>
                <a:srgbClr val="00B0F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6D6F64-E846-47B7-8EB0-B41D6525DADD}"/>
              </a:ext>
            </a:extLst>
          </p:cNvPr>
          <p:cNvCxnSpPr>
            <a:cxnSpLocks/>
          </p:cNvCxnSpPr>
          <p:nvPr/>
        </p:nvCxnSpPr>
        <p:spPr>
          <a:xfrm>
            <a:off x="6061731" y="1476114"/>
            <a:ext cx="0" cy="4641042"/>
          </a:xfrm>
          <a:prstGeom prst="straightConnector1">
            <a:avLst/>
          </a:prstGeom>
          <a:ln w="2857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390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527FC7-F86C-0A5D-65AD-C411FDA5E5D0}"/>
              </a:ext>
            </a:extLst>
          </p:cNvPr>
          <p:cNvSpPr/>
          <p:nvPr/>
        </p:nvSpPr>
        <p:spPr>
          <a:xfrm>
            <a:off x="352113" y="1052497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Problem Statement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105C4C-068E-4AF4-D00E-A30C19CCCED0}"/>
              </a:ext>
            </a:extLst>
          </p:cNvPr>
          <p:cNvSpPr/>
          <p:nvPr/>
        </p:nvSpPr>
        <p:spPr>
          <a:xfrm>
            <a:off x="2773680" y="1112896"/>
            <a:ext cx="3962400" cy="4064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002060"/>
                </a:solidFill>
              </a:rPr>
              <a:t>Automated Image Captioning using AIML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BC8980-4115-059F-9629-932A21C4C71A}"/>
              </a:ext>
            </a:extLst>
          </p:cNvPr>
          <p:cNvSpPr/>
          <p:nvPr/>
        </p:nvSpPr>
        <p:spPr>
          <a:xfrm>
            <a:off x="2773680" y="1721497"/>
            <a:ext cx="9066207" cy="2617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Automated Image captioning involves in creating an automated caption for an Image by deriving the best context of the contents of the image. 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Broadly the solution should 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multiple objects within the image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Derive the relationship between the objects in the image based on their attributes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Derive the caption based on the derived context of the image in Natural language (English)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985683-9A50-D5C5-4C89-3CA2566A8FC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Understanding the problem</a:t>
            </a:r>
            <a:endParaRPr lang="en-IN" sz="3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1C2364-8DBC-26DA-937E-377EB7F32D10}"/>
              </a:ext>
            </a:extLst>
          </p:cNvPr>
          <p:cNvSpPr/>
          <p:nvPr/>
        </p:nvSpPr>
        <p:spPr>
          <a:xfrm>
            <a:off x="352113" y="2502913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Key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9D458A-BAD9-01B9-509D-20CA3045E788}"/>
              </a:ext>
            </a:extLst>
          </p:cNvPr>
          <p:cNvSpPr/>
          <p:nvPr/>
        </p:nvSpPr>
        <p:spPr>
          <a:xfrm>
            <a:off x="352113" y="4941313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Technology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CBA791-1C59-5AC4-BF3B-CA78B6C3261E}"/>
              </a:ext>
            </a:extLst>
          </p:cNvPr>
          <p:cNvSpPr/>
          <p:nvPr/>
        </p:nvSpPr>
        <p:spPr>
          <a:xfrm>
            <a:off x="2772130" y="4436486"/>
            <a:ext cx="9066207" cy="2197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Natural Language Toolkit, TensorFlow,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Deployments: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Cloud Application Platform | Heroku,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Cloud Computing, Hosting Services, and APIs | Google Cloud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29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B61042-E6CE-DD0D-1D5D-FE939BEB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0" y="1001614"/>
            <a:ext cx="6164548" cy="1993641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93FA1E6C-E42E-CB53-65EF-A997AEF70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079" y="1207526"/>
            <a:ext cx="4124831" cy="15818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3C9E5A-BE1F-06B7-E8F0-53602058ADDC}"/>
              </a:ext>
            </a:extLst>
          </p:cNvPr>
          <p:cNvSpPr/>
          <p:nvPr/>
        </p:nvSpPr>
        <p:spPr>
          <a:xfrm>
            <a:off x="6829528" y="1703768"/>
            <a:ext cx="411034" cy="1479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Features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9B5F2C-46B4-E61E-1B00-E1151ED54017}"/>
              </a:ext>
            </a:extLst>
          </p:cNvPr>
          <p:cNvSpPr/>
          <p:nvPr/>
        </p:nvSpPr>
        <p:spPr>
          <a:xfrm>
            <a:off x="174711" y="780789"/>
            <a:ext cx="6375380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07445-730C-0877-4492-88D45E7129C1}"/>
              </a:ext>
            </a:extLst>
          </p:cNvPr>
          <p:cNvSpPr/>
          <p:nvPr/>
        </p:nvSpPr>
        <p:spPr>
          <a:xfrm>
            <a:off x="7486792" y="780789"/>
            <a:ext cx="4530497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9CED734-DDC7-1B71-00A1-5938856BEAB2}"/>
              </a:ext>
            </a:extLst>
          </p:cNvPr>
          <p:cNvSpPr/>
          <p:nvPr/>
        </p:nvSpPr>
        <p:spPr>
          <a:xfrm>
            <a:off x="6754880" y="1368617"/>
            <a:ext cx="521079" cy="288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3E6A7A-9663-E503-4EE0-FB94D33914D8}"/>
              </a:ext>
            </a:extLst>
          </p:cNvPr>
          <p:cNvSpPr/>
          <p:nvPr/>
        </p:nvSpPr>
        <p:spPr>
          <a:xfrm>
            <a:off x="1974135" y="3087110"/>
            <a:ext cx="3500339" cy="289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InceptionV3 - CNN(Encoder)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6F966-B50F-46AA-C078-5537894A476C}"/>
              </a:ext>
            </a:extLst>
          </p:cNvPr>
          <p:cNvSpPr/>
          <p:nvPr/>
        </p:nvSpPr>
        <p:spPr>
          <a:xfrm>
            <a:off x="9014922" y="3216079"/>
            <a:ext cx="1853706" cy="212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LSTM(Decoder)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077723-6424-F78B-1988-6DC2D8940E59}"/>
              </a:ext>
            </a:extLst>
          </p:cNvPr>
          <p:cNvSpPr/>
          <p:nvPr/>
        </p:nvSpPr>
        <p:spPr>
          <a:xfrm>
            <a:off x="11644388" y="1335959"/>
            <a:ext cx="304355" cy="1441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Caption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DA315-EBB7-FFA0-F59A-F918A3B346E5}"/>
              </a:ext>
            </a:extLst>
          </p:cNvPr>
          <p:cNvSpPr/>
          <p:nvPr/>
        </p:nvSpPr>
        <p:spPr>
          <a:xfrm>
            <a:off x="8236091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F6753B-29C5-7EB5-77A9-773F88F52178}"/>
              </a:ext>
            </a:extLst>
          </p:cNvPr>
          <p:cNvSpPr/>
          <p:nvPr/>
        </p:nvSpPr>
        <p:spPr>
          <a:xfrm>
            <a:off x="9518654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477901-365B-B68E-8433-229DCB81A541}"/>
              </a:ext>
            </a:extLst>
          </p:cNvPr>
          <p:cNvSpPr/>
          <p:nvPr/>
        </p:nvSpPr>
        <p:spPr>
          <a:xfrm>
            <a:off x="10714480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7" name="Double Bracket 26">
            <a:extLst>
              <a:ext uri="{FF2B5EF4-FFF2-40B4-BE49-F238E27FC236}">
                <a16:creationId xmlns:a16="http://schemas.microsoft.com/office/drawing/2014/main" id="{8BFFE637-ABFB-36C7-5E63-F1A1CDF7CBAD}"/>
              </a:ext>
            </a:extLst>
          </p:cNvPr>
          <p:cNvSpPr/>
          <p:nvPr/>
        </p:nvSpPr>
        <p:spPr>
          <a:xfrm>
            <a:off x="6623135" y="1802491"/>
            <a:ext cx="800514" cy="133427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4D5236-2419-6F58-0D4D-1DC82EE44E15}"/>
              </a:ext>
            </a:extLst>
          </p:cNvPr>
          <p:cNvSpPr/>
          <p:nvPr/>
        </p:nvSpPr>
        <p:spPr>
          <a:xfrm>
            <a:off x="216098" y="4022689"/>
            <a:ext cx="11761138" cy="2942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i="0" u="none" strike="noStrike" baseline="0" dirty="0">
                <a:solidFill>
                  <a:srgbClr val="002060"/>
                </a:solidFill>
              </a:rPr>
              <a:t>NIC is based end-to-end on a neural network consisting of a vision CNN followed by a language generating 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RNN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3EE342-A790-9F75-5A8F-434B8C9267B3}"/>
              </a:ext>
            </a:extLst>
          </p:cNvPr>
          <p:cNvSpPr/>
          <p:nvPr/>
        </p:nvSpPr>
        <p:spPr>
          <a:xfrm>
            <a:off x="216098" y="4768611"/>
            <a:ext cx="11761138" cy="659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sz="1400" i="0" u="none" strike="noStrike" baseline="0" dirty="0">
                <a:solidFill>
                  <a:srgbClr val="002060"/>
                </a:solidFill>
              </a:rPr>
              <a:t>Text Transitions of RNN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i="0" u="none" strike="noStrike" baseline="0" dirty="0">
                <a:solidFill>
                  <a:srgbClr val="002060"/>
                </a:solidFill>
              </a:rPr>
              <a:t>RNN Encoders converting Text to Rich Vector representation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RNN Decoders generating Target Sentence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 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3DD875-F071-8719-FDE2-4F8C2945280A}"/>
              </a:ext>
            </a:extLst>
          </p:cNvPr>
          <p:cNvSpPr/>
          <p:nvPr/>
        </p:nvSpPr>
        <p:spPr>
          <a:xfrm>
            <a:off x="216098" y="4412720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Inspiration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AE51E2-5084-ED7A-485C-10D2C81F93A5}"/>
              </a:ext>
            </a:extLst>
          </p:cNvPr>
          <p:cNvSpPr/>
          <p:nvPr/>
        </p:nvSpPr>
        <p:spPr>
          <a:xfrm>
            <a:off x="216098" y="5800201"/>
            <a:ext cx="11761138" cy="9419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i="0" u="none" strike="noStrike" baseline="0" dirty="0">
                <a:solidFill>
                  <a:srgbClr val="002060"/>
                </a:solidFill>
              </a:rPr>
              <a:t>CNN as Encoder for providing rich Vector representation of image (last hidden layer from a pretrained classifier)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RNN Decoders generating Target Sentence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FDC9D1-AB1F-476A-314A-2FAB920AA89A}"/>
              </a:ext>
            </a:extLst>
          </p:cNvPr>
          <p:cNvSpPr/>
          <p:nvPr/>
        </p:nvSpPr>
        <p:spPr>
          <a:xfrm>
            <a:off x="216098" y="5464630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Summary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99EBC-AD55-6370-C9C2-EC758B292D2D}"/>
              </a:ext>
            </a:extLst>
          </p:cNvPr>
          <p:cNvSpPr/>
          <p:nvPr/>
        </p:nvSpPr>
        <p:spPr>
          <a:xfrm>
            <a:off x="216098" y="3657768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Reference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57D549-7108-8626-B958-1C43E447FE68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dirty="0"/>
              <a:t>Architecture – Automatic Image Captioning Based on InceptionV3 and LSTM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5346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39298C-3F6B-129B-0961-38B7361D1A57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dirty="0"/>
              <a:t>Base model2 – Automatic Image Captioning Based on ResNet50 and LSTM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E11FB9-DE88-9899-CF10-78EE8296E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1" y="1001614"/>
            <a:ext cx="6164548" cy="19936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F9105-E704-2652-1B82-3C798BA88263}"/>
              </a:ext>
            </a:extLst>
          </p:cNvPr>
          <p:cNvSpPr/>
          <p:nvPr/>
        </p:nvSpPr>
        <p:spPr>
          <a:xfrm>
            <a:off x="6816189" y="1703768"/>
            <a:ext cx="346611" cy="1516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400" dirty="0">
                <a:solidFill>
                  <a:srgbClr val="002060"/>
                </a:solidFill>
              </a:rPr>
              <a:t>1D Vector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D04A63-9A06-5F85-6810-597099650444}"/>
              </a:ext>
            </a:extLst>
          </p:cNvPr>
          <p:cNvSpPr/>
          <p:nvPr/>
        </p:nvSpPr>
        <p:spPr>
          <a:xfrm>
            <a:off x="161372" y="780789"/>
            <a:ext cx="6375380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6D1C50-19DB-FAB6-8F86-E8B5EC2B7477}"/>
              </a:ext>
            </a:extLst>
          </p:cNvPr>
          <p:cNvSpPr/>
          <p:nvPr/>
        </p:nvSpPr>
        <p:spPr>
          <a:xfrm>
            <a:off x="7473453" y="780789"/>
            <a:ext cx="4530497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B078348-FA0F-E9ED-E60C-7C1C0A2ED341}"/>
              </a:ext>
            </a:extLst>
          </p:cNvPr>
          <p:cNvSpPr/>
          <p:nvPr/>
        </p:nvSpPr>
        <p:spPr>
          <a:xfrm>
            <a:off x="6741541" y="1368617"/>
            <a:ext cx="521079" cy="288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0323AB-AA51-DB8B-7282-073B3C8DC243}"/>
              </a:ext>
            </a:extLst>
          </p:cNvPr>
          <p:cNvSpPr/>
          <p:nvPr/>
        </p:nvSpPr>
        <p:spPr>
          <a:xfrm>
            <a:off x="2611943" y="3216079"/>
            <a:ext cx="2446193" cy="204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ResNet50(Encoder)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020ADC-B3A5-0C21-9A6B-2CB9D441F916}"/>
              </a:ext>
            </a:extLst>
          </p:cNvPr>
          <p:cNvSpPr/>
          <p:nvPr/>
        </p:nvSpPr>
        <p:spPr>
          <a:xfrm>
            <a:off x="9001583" y="3216079"/>
            <a:ext cx="1853706" cy="212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LSTM(Decoder)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CFD10B-4765-6127-3C7B-984003923ED0}"/>
              </a:ext>
            </a:extLst>
          </p:cNvPr>
          <p:cNvSpPr/>
          <p:nvPr/>
        </p:nvSpPr>
        <p:spPr>
          <a:xfrm>
            <a:off x="11631049" y="1335959"/>
            <a:ext cx="304355" cy="1441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Caption</a:t>
            </a:r>
          </a:p>
        </p:txBody>
      </p:sp>
      <p:sp>
        <p:nvSpPr>
          <p:cNvPr id="19" name="Double Bracket 18">
            <a:extLst>
              <a:ext uri="{FF2B5EF4-FFF2-40B4-BE49-F238E27FC236}">
                <a16:creationId xmlns:a16="http://schemas.microsoft.com/office/drawing/2014/main" id="{9D6B0699-6292-6219-A469-47F42BA19BCA}"/>
              </a:ext>
            </a:extLst>
          </p:cNvPr>
          <p:cNvSpPr/>
          <p:nvPr/>
        </p:nvSpPr>
        <p:spPr>
          <a:xfrm>
            <a:off x="6609796" y="1802491"/>
            <a:ext cx="800514" cy="133427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07C2D3-62A7-FBC3-D605-7F2C4C8E9FD2}"/>
              </a:ext>
            </a:extLst>
          </p:cNvPr>
          <p:cNvSpPr/>
          <p:nvPr/>
        </p:nvSpPr>
        <p:spPr>
          <a:xfrm>
            <a:off x="202759" y="4334131"/>
            <a:ext cx="11761138" cy="2942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i="0" u="none" strike="noStrike" baseline="0" dirty="0">
                <a:solidFill>
                  <a:srgbClr val="002060"/>
                </a:solidFill>
              </a:rPr>
              <a:t>AICRL is based end-to-end on a neural network consisting of a RESNET50 CNN followed by a language generating 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RNN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C92CE6-7DB0-7C6B-C76F-52546EE64693}"/>
              </a:ext>
            </a:extLst>
          </p:cNvPr>
          <p:cNvSpPr/>
          <p:nvPr/>
        </p:nvSpPr>
        <p:spPr>
          <a:xfrm>
            <a:off x="202759" y="5050402"/>
            <a:ext cx="11761138" cy="486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2060"/>
                </a:solidFill>
              </a:rPr>
              <a:t>Adding attention layer on ResNet50 significantly improved the description accuracy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F5B973-74FD-F42C-63AB-59C004CD36C3}"/>
              </a:ext>
            </a:extLst>
          </p:cNvPr>
          <p:cNvSpPr/>
          <p:nvPr/>
        </p:nvSpPr>
        <p:spPr>
          <a:xfrm>
            <a:off x="202759" y="4694510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Inspiration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A6CE9F-33B6-7695-5905-B391AAAE6439}"/>
              </a:ext>
            </a:extLst>
          </p:cNvPr>
          <p:cNvSpPr/>
          <p:nvPr/>
        </p:nvSpPr>
        <p:spPr>
          <a:xfrm>
            <a:off x="202759" y="5956334"/>
            <a:ext cx="11761138" cy="661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b="0" i="0" u="none" strike="noStrike" baseline="0" dirty="0">
                <a:solidFill>
                  <a:srgbClr val="002060"/>
                </a:solidFill>
              </a:rPr>
              <a:t>Extract</a:t>
            </a:r>
            <a:r>
              <a:rPr lang="en-US" sz="1400" b="0" i="0" u="none" strike="noStrike" baseline="0" dirty="0">
                <a:solidFill>
                  <a:srgbClr val="002060"/>
                </a:solidFill>
              </a:rPr>
              <a:t> visual features, which use ResNet50 network as the </a:t>
            </a:r>
            <a:r>
              <a:rPr lang="en-IN" sz="1400" b="0" i="0" u="none" strike="noStrike" baseline="0" dirty="0">
                <a:solidFill>
                  <a:srgbClr val="002060"/>
                </a:solidFill>
              </a:rPr>
              <a:t>encoder to generate a one-dimensional vector representation of the input images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Soft Attention mechanism</a:t>
            </a:r>
            <a:endParaRPr lang="en-IN" sz="1400" b="0" i="0" u="none" strike="noStrike" baseline="0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B51826-76AA-5F7B-FC0D-8764CC94AD88}"/>
              </a:ext>
            </a:extLst>
          </p:cNvPr>
          <p:cNvSpPr/>
          <p:nvPr/>
        </p:nvSpPr>
        <p:spPr>
          <a:xfrm>
            <a:off x="202759" y="5600443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Summary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D3E50A-DC93-894A-00B7-2FE09268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137" y="899167"/>
            <a:ext cx="2495027" cy="219853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C19105-E0A4-AD9B-191D-DA64D3A6EC45}"/>
              </a:ext>
            </a:extLst>
          </p:cNvPr>
          <p:cNvCxnSpPr>
            <a:cxnSpLocks/>
          </p:cNvCxnSpPr>
          <p:nvPr/>
        </p:nvCxnSpPr>
        <p:spPr>
          <a:xfrm>
            <a:off x="7473453" y="2026269"/>
            <a:ext cx="867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12FF442-D84C-F8C5-F246-4BECF4169858}"/>
              </a:ext>
            </a:extLst>
          </p:cNvPr>
          <p:cNvSpPr/>
          <p:nvPr/>
        </p:nvSpPr>
        <p:spPr>
          <a:xfrm>
            <a:off x="202759" y="3964420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739865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InceptionV3</a:t>
            </a:r>
            <a:r>
              <a:rPr lang="en-US" sz="1200" dirty="0">
                <a:solidFill>
                  <a:schemeClr val="tx1"/>
                </a:solidFill>
              </a:rPr>
              <a:t> to a 1D </a:t>
            </a:r>
            <a:r>
              <a:rPr lang="en-US" sz="1200" b="1" dirty="0">
                <a:solidFill>
                  <a:schemeClr val="tx1"/>
                </a:solidFill>
              </a:rPr>
              <a:t>Vector (299,299) to (2048,)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Dictionary based on </a:t>
            </a:r>
            <a:r>
              <a:rPr lang="en-US" sz="1200" b="1" dirty="0">
                <a:solidFill>
                  <a:schemeClr val="tx1"/>
                </a:solidFill>
              </a:rPr>
              <a:t>Glove 200 attribute </a:t>
            </a:r>
            <a:r>
              <a:rPr lang="en-US" sz="1200" dirty="0">
                <a:solidFill>
                  <a:schemeClr val="tx1"/>
                </a:solidFill>
              </a:rPr>
              <a:t>word embedding from Stanford.edu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Soft Attention to extract more relevant feature of the image</a:t>
            </a:r>
            <a:endParaRPr lang="en-IN" sz="1200" dirty="0">
              <a:solidFill>
                <a:srgbClr val="0070C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InceptionV3</a:t>
            </a:r>
            <a:r>
              <a:rPr lang="en-US" sz="1200" dirty="0">
                <a:solidFill>
                  <a:schemeClr val="tx1"/>
                </a:solidFill>
              </a:rPr>
              <a:t> - 1D - ( 2048,)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Cross Entropy Loss Function , Adam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– determined Iteratively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(dev)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(Test)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and ratings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LSTM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70C0"/>
                </a:solidFill>
              </a:rPr>
              <a:t>FastAPI</a:t>
            </a:r>
            <a:r>
              <a:rPr lang="en-US" sz="1200" dirty="0">
                <a:solidFill>
                  <a:srgbClr val="0070C0"/>
                </a:solidFill>
              </a:rPr>
              <a:t>/Heroku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Hosting Services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API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Test model using 1000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rgbClr val="0070C0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40" y="5241231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InceptionV3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Glove Word Embedding (200)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Key Steps</a:t>
            </a:r>
            <a:endParaRPr lang="en-IN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Inputs</a:t>
            </a:r>
            <a:endParaRPr lang="en-IN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77129" y="5232778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 Implementation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044473-FEB7-9E5B-61B0-3BDBDEE42F05}"/>
              </a:ext>
            </a:extLst>
          </p:cNvPr>
          <p:cNvSpPr/>
          <p:nvPr/>
        </p:nvSpPr>
        <p:spPr>
          <a:xfrm>
            <a:off x="7195687" y="5216743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F297-A665-E113-7BAC-9D276D12C9E8}"/>
              </a:ext>
            </a:extLst>
          </p:cNvPr>
          <p:cNvSpPr/>
          <p:nvPr/>
        </p:nvSpPr>
        <p:spPr>
          <a:xfrm>
            <a:off x="8815253" y="5216742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21621-B83E-B599-8BC1-A1B3B06C0A71}"/>
              </a:ext>
            </a:extLst>
          </p:cNvPr>
          <p:cNvSpPr/>
          <p:nvPr/>
        </p:nvSpPr>
        <p:spPr>
          <a:xfrm>
            <a:off x="10392222" y="5232777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model1- Implementation using InceptionV3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61238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Resnet50</a:t>
            </a:r>
            <a:r>
              <a:rPr lang="en-US" sz="1200" dirty="0">
                <a:solidFill>
                  <a:schemeClr val="tx1"/>
                </a:solidFill>
              </a:rPr>
              <a:t> to a 1D Vector (229,229,3) to (2048,)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Dictionary based on </a:t>
            </a:r>
            <a:r>
              <a:rPr lang="en-US" sz="1200" b="1" dirty="0">
                <a:solidFill>
                  <a:schemeClr val="tx1"/>
                </a:solidFill>
              </a:rPr>
              <a:t>Glove 200 attribute </a:t>
            </a:r>
            <a:r>
              <a:rPr lang="en-US" sz="1200" dirty="0">
                <a:solidFill>
                  <a:schemeClr val="tx1"/>
                </a:solidFill>
              </a:rPr>
              <a:t>word embedding from Stanford.edu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Soft Attention to extract more relevant feature of the image</a:t>
            </a:r>
            <a:endParaRPr lang="en-IN" sz="1200" dirty="0">
              <a:solidFill>
                <a:srgbClr val="0070C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ResNet50 - 1D -  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( 2048,)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Cross Entropy Loss Function , Adam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– determined Iteratively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(dev)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(Test)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and ratings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LSTM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70C0"/>
                </a:solidFill>
              </a:rPr>
              <a:t>FastAPI</a:t>
            </a:r>
            <a:r>
              <a:rPr lang="en-US" sz="1200" dirty="0">
                <a:solidFill>
                  <a:srgbClr val="0070C0"/>
                </a:solidFill>
              </a:rPr>
              <a:t>/Heroku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Hosting Services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API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Test model using 1000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rgbClr val="0070C0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40" y="5241231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ResNet50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Glove word embedding(200)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Key Steps</a:t>
            </a:r>
            <a:endParaRPr lang="en-IN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Inputs</a:t>
            </a:r>
            <a:endParaRPr lang="en-IN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77129" y="5232778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 Implementation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044473-FEB7-9E5B-61B0-3BDBDEE42F05}"/>
              </a:ext>
            </a:extLst>
          </p:cNvPr>
          <p:cNvSpPr/>
          <p:nvPr/>
        </p:nvSpPr>
        <p:spPr>
          <a:xfrm>
            <a:off x="7195687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F297-A665-E113-7BAC-9D276D12C9E8}"/>
              </a:ext>
            </a:extLst>
          </p:cNvPr>
          <p:cNvSpPr/>
          <p:nvPr/>
        </p:nvSpPr>
        <p:spPr>
          <a:xfrm>
            <a:off x="8815253" y="521674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21621-B83E-B599-8BC1-A1B3B06C0A71}"/>
              </a:ext>
            </a:extLst>
          </p:cNvPr>
          <p:cNvSpPr/>
          <p:nvPr/>
        </p:nvSpPr>
        <p:spPr>
          <a:xfrm>
            <a:off x="10392222" y="5232777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model2- Implementation using ResNet50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559893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A936C51-63B8-0AB0-CD39-425DA8C84E54}"/>
              </a:ext>
            </a:extLst>
          </p:cNvPr>
          <p:cNvSpPr/>
          <p:nvPr/>
        </p:nvSpPr>
        <p:spPr>
          <a:xfrm>
            <a:off x="1427479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InceptionV3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59C094-5548-47DE-2FCA-F463978D8C85}"/>
              </a:ext>
            </a:extLst>
          </p:cNvPr>
          <p:cNvSpPr/>
          <p:nvPr/>
        </p:nvSpPr>
        <p:spPr>
          <a:xfrm>
            <a:off x="314960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8C116C8-B921-E780-EA42-497B232BA912}"/>
              </a:ext>
            </a:extLst>
          </p:cNvPr>
          <p:cNvSpPr/>
          <p:nvPr/>
        </p:nvSpPr>
        <p:spPr>
          <a:xfrm>
            <a:off x="731520" y="135128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DAAA536-133E-7DAF-1B70-170245572851}"/>
              </a:ext>
            </a:extLst>
          </p:cNvPr>
          <p:cNvSpPr/>
          <p:nvPr/>
        </p:nvSpPr>
        <p:spPr>
          <a:xfrm>
            <a:off x="1219200" y="135128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0998-BF22-6D3A-0855-2615723DC2E0}"/>
              </a:ext>
            </a:extLst>
          </p:cNvPr>
          <p:cNvSpPr/>
          <p:nvPr/>
        </p:nvSpPr>
        <p:spPr>
          <a:xfrm>
            <a:off x="749300" y="169672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299,299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7A40691-3DDB-DB81-9C4B-FF440A521440}"/>
              </a:ext>
            </a:extLst>
          </p:cNvPr>
          <p:cNvSpPr/>
          <p:nvPr/>
        </p:nvSpPr>
        <p:spPr>
          <a:xfrm>
            <a:off x="831849" y="249428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FB4000-9405-DA92-75A8-E7A1A443C454}"/>
              </a:ext>
            </a:extLst>
          </p:cNvPr>
          <p:cNvSpPr/>
          <p:nvPr/>
        </p:nvSpPr>
        <p:spPr>
          <a:xfrm>
            <a:off x="509904" y="26835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AC8C1B9-0477-9819-9337-DA22DE6C79C8}"/>
              </a:ext>
            </a:extLst>
          </p:cNvPr>
          <p:cNvSpPr/>
          <p:nvPr/>
        </p:nvSpPr>
        <p:spPr>
          <a:xfrm>
            <a:off x="1889760" y="131064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3BD14F13-95AF-304B-178E-1E73D126B591}"/>
              </a:ext>
            </a:extLst>
          </p:cNvPr>
          <p:cNvSpPr/>
          <p:nvPr/>
        </p:nvSpPr>
        <p:spPr>
          <a:xfrm>
            <a:off x="2377440" y="131064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C00B9-3FA5-E730-C1F7-1A6BF4453B2A}"/>
              </a:ext>
            </a:extLst>
          </p:cNvPr>
          <p:cNvSpPr/>
          <p:nvPr/>
        </p:nvSpPr>
        <p:spPr>
          <a:xfrm>
            <a:off x="1907540" y="165608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2048,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21966A2-D0AB-FB7C-8AE5-7D2F6CC1654E}"/>
              </a:ext>
            </a:extLst>
          </p:cNvPr>
          <p:cNvSpPr/>
          <p:nvPr/>
        </p:nvSpPr>
        <p:spPr>
          <a:xfrm>
            <a:off x="1990089" y="245364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A7DD54-708A-16CA-5D8B-36B555FCD5E5}"/>
              </a:ext>
            </a:extLst>
          </p:cNvPr>
          <p:cNvSpPr/>
          <p:nvPr/>
        </p:nvSpPr>
        <p:spPr>
          <a:xfrm>
            <a:off x="1437639" y="3687177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Glove Word Embedding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0F40AB74-E8D9-66C7-13FE-DB1A2A7885CA}"/>
              </a:ext>
            </a:extLst>
          </p:cNvPr>
          <p:cNvSpPr/>
          <p:nvPr/>
        </p:nvSpPr>
        <p:spPr>
          <a:xfrm>
            <a:off x="1899920" y="374813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920173D-020B-E8EA-5C4C-41734853A636}"/>
              </a:ext>
            </a:extLst>
          </p:cNvPr>
          <p:cNvSpPr/>
          <p:nvPr/>
        </p:nvSpPr>
        <p:spPr>
          <a:xfrm>
            <a:off x="2387600" y="374813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29DB16-D8FF-8ED6-9E11-DC131C56BB4A}"/>
              </a:ext>
            </a:extLst>
          </p:cNvPr>
          <p:cNvSpPr/>
          <p:nvPr/>
        </p:nvSpPr>
        <p:spPr>
          <a:xfrm>
            <a:off x="1917700" y="409357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1652, 200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F5B6AD8-41E1-2986-A021-ECE295CD918D}"/>
              </a:ext>
            </a:extLst>
          </p:cNvPr>
          <p:cNvSpPr/>
          <p:nvPr/>
        </p:nvSpPr>
        <p:spPr>
          <a:xfrm>
            <a:off x="2000249" y="489113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E6F0BD-4124-B4D0-133E-43FF8574A0BB}"/>
              </a:ext>
            </a:extLst>
          </p:cNvPr>
          <p:cNvSpPr/>
          <p:nvPr/>
        </p:nvSpPr>
        <p:spPr>
          <a:xfrm>
            <a:off x="314960" y="3687177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Caption Data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B17EE84-FF14-3848-0562-DD4FEB12909F}"/>
              </a:ext>
            </a:extLst>
          </p:cNvPr>
          <p:cNvSpPr/>
          <p:nvPr/>
        </p:nvSpPr>
        <p:spPr>
          <a:xfrm>
            <a:off x="855978" y="482636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D1EA2A-BFE1-591A-637D-E4ABEA5DDDA8}"/>
              </a:ext>
            </a:extLst>
          </p:cNvPr>
          <p:cNvSpPr/>
          <p:nvPr/>
        </p:nvSpPr>
        <p:spPr>
          <a:xfrm>
            <a:off x="671827" y="408786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34 word Max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8C06C7-2562-9447-734C-D8FC823769AF}"/>
              </a:ext>
            </a:extLst>
          </p:cNvPr>
          <p:cNvSpPr/>
          <p:nvPr/>
        </p:nvSpPr>
        <p:spPr>
          <a:xfrm>
            <a:off x="681354" y="449680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 &gt;10 rep words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4136A9-A4B6-92A4-95E4-7CD98D2BB18C}"/>
              </a:ext>
            </a:extLst>
          </p:cNvPr>
          <p:cNvSpPr/>
          <p:nvPr/>
        </p:nvSpPr>
        <p:spPr>
          <a:xfrm>
            <a:off x="2753360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F9073A-1D68-A493-3162-47019D9C5FEE}"/>
              </a:ext>
            </a:extLst>
          </p:cNvPr>
          <p:cNvSpPr/>
          <p:nvPr/>
        </p:nvSpPr>
        <p:spPr>
          <a:xfrm>
            <a:off x="116839" y="1107440"/>
            <a:ext cx="3891281" cy="2273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A06E78-D700-91C3-98DE-62BBA3591F1E}"/>
              </a:ext>
            </a:extLst>
          </p:cNvPr>
          <p:cNvSpPr/>
          <p:nvPr/>
        </p:nvSpPr>
        <p:spPr>
          <a:xfrm>
            <a:off x="2722880" y="3687177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C8BED9-F025-A9F8-5096-29C86ABEE94A}"/>
              </a:ext>
            </a:extLst>
          </p:cNvPr>
          <p:cNvSpPr/>
          <p:nvPr/>
        </p:nvSpPr>
        <p:spPr>
          <a:xfrm>
            <a:off x="4744719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LSTM(256)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F02C6AF-6823-B55F-D4BB-B531B43B8706}"/>
              </a:ext>
            </a:extLst>
          </p:cNvPr>
          <p:cNvSpPr/>
          <p:nvPr/>
        </p:nvSpPr>
        <p:spPr>
          <a:xfrm>
            <a:off x="4130040" y="327660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8C0609-5BAE-5020-76C5-120BF4D24A2D}"/>
              </a:ext>
            </a:extLst>
          </p:cNvPr>
          <p:cNvSpPr/>
          <p:nvPr/>
        </p:nvSpPr>
        <p:spPr>
          <a:xfrm>
            <a:off x="776988" y="730287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Encoder(InceptionV3)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D23FA8B-51E3-882A-ADE9-81777BA41C53}"/>
              </a:ext>
            </a:extLst>
          </p:cNvPr>
          <p:cNvSpPr/>
          <p:nvPr/>
        </p:nvSpPr>
        <p:spPr>
          <a:xfrm>
            <a:off x="3295650" y="146812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CF77C490-7991-F0FD-D61D-510DA0B1C327}"/>
              </a:ext>
            </a:extLst>
          </p:cNvPr>
          <p:cNvSpPr/>
          <p:nvPr/>
        </p:nvSpPr>
        <p:spPr>
          <a:xfrm>
            <a:off x="3783330" y="146812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823D38-47D8-00AE-CDB7-26D0B252218E}"/>
              </a:ext>
            </a:extLst>
          </p:cNvPr>
          <p:cNvSpPr/>
          <p:nvPr/>
        </p:nvSpPr>
        <p:spPr>
          <a:xfrm>
            <a:off x="3313430" y="181356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29C790A-BC7F-6CB2-072F-A726F73A4BB2}"/>
              </a:ext>
            </a:extLst>
          </p:cNvPr>
          <p:cNvSpPr/>
          <p:nvPr/>
        </p:nvSpPr>
        <p:spPr>
          <a:xfrm>
            <a:off x="3395979" y="261112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02CEDEF9-94AD-A95D-DDAF-7A2B906922A0}"/>
              </a:ext>
            </a:extLst>
          </p:cNvPr>
          <p:cNvSpPr/>
          <p:nvPr/>
        </p:nvSpPr>
        <p:spPr>
          <a:xfrm>
            <a:off x="3262628" y="369352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A341F281-6D35-25CB-6EF6-4506F4A2B1B8}"/>
              </a:ext>
            </a:extLst>
          </p:cNvPr>
          <p:cNvSpPr/>
          <p:nvPr/>
        </p:nvSpPr>
        <p:spPr>
          <a:xfrm>
            <a:off x="3750308" y="369352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C3740C-D47E-8EC9-E2C0-6975FA51005C}"/>
              </a:ext>
            </a:extLst>
          </p:cNvPr>
          <p:cNvSpPr/>
          <p:nvPr/>
        </p:nvSpPr>
        <p:spPr>
          <a:xfrm>
            <a:off x="3280408" y="403896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C0A0183-525A-C8D2-25B9-2BDAD2036058}"/>
              </a:ext>
            </a:extLst>
          </p:cNvPr>
          <p:cNvSpPr/>
          <p:nvPr/>
        </p:nvSpPr>
        <p:spPr>
          <a:xfrm>
            <a:off x="3362957" y="483652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07E244-13CF-EDB3-2116-6439404656F0}"/>
              </a:ext>
            </a:extLst>
          </p:cNvPr>
          <p:cNvSpPr/>
          <p:nvPr/>
        </p:nvSpPr>
        <p:spPr>
          <a:xfrm>
            <a:off x="4643121" y="1102360"/>
            <a:ext cx="3251198" cy="3962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0B679D-678B-4817-AEDF-C6AE6A11FAD0}"/>
              </a:ext>
            </a:extLst>
          </p:cNvPr>
          <p:cNvSpPr/>
          <p:nvPr/>
        </p:nvSpPr>
        <p:spPr>
          <a:xfrm>
            <a:off x="5867401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Dense(256)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FFA8ECB-29F8-C67A-BF30-E4E7C7D5DC07}"/>
              </a:ext>
            </a:extLst>
          </p:cNvPr>
          <p:cNvSpPr/>
          <p:nvPr/>
        </p:nvSpPr>
        <p:spPr>
          <a:xfrm>
            <a:off x="5346701" y="308356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C841543-0E8A-A846-8E79-FF708B311C4B}"/>
              </a:ext>
            </a:extLst>
          </p:cNvPr>
          <p:cNvSpPr/>
          <p:nvPr/>
        </p:nvSpPr>
        <p:spPr>
          <a:xfrm>
            <a:off x="6414763" y="292989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E59876-31C5-BA17-84FC-9C3793138D3D}"/>
              </a:ext>
            </a:extLst>
          </p:cNvPr>
          <p:cNvSpPr/>
          <p:nvPr/>
        </p:nvSpPr>
        <p:spPr>
          <a:xfrm>
            <a:off x="4831391" y="701093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Decoder</a:t>
            </a: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27E2AA38-C032-5063-A9A9-7C4E9871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75" y="4612179"/>
            <a:ext cx="584516" cy="388969"/>
          </a:xfrm>
          <a:prstGeom prst="rect">
            <a:avLst/>
          </a:prstGeom>
        </p:spPr>
      </p:pic>
      <p:pic>
        <p:nvPicPr>
          <p:cNvPr id="45" name="Picture 44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DEB9801B-137A-62EA-D0CB-E5B17A481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59" y="4594860"/>
            <a:ext cx="540704" cy="364431"/>
          </a:xfrm>
          <a:prstGeom prst="rect">
            <a:avLst/>
          </a:prstGeom>
        </p:spPr>
      </p:pic>
      <p:pic>
        <p:nvPicPr>
          <p:cNvPr id="46" name="Picture 45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07BFB346-710C-1AB6-FF23-5927B4987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59" y="2909629"/>
            <a:ext cx="540704" cy="36443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2474693-7207-08F7-8F05-EF6653545B9F}"/>
              </a:ext>
            </a:extLst>
          </p:cNvPr>
          <p:cNvSpPr/>
          <p:nvPr/>
        </p:nvSpPr>
        <p:spPr>
          <a:xfrm>
            <a:off x="7029445" y="191643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Dense(1652)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199007-4CB1-344A-A25F-B5D486ED58C9}"/>
              </a:ext>
            </a:extLst>
          </p:cNvPr>
          <p:cNvSpPr/>
          <p:nvPr/>
        </p:nvSpPr>
        <p:spPr>
          <a:xfrm>
            <a:off x="2451100" y="27343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2100DA-B5E4-9032-EF75-F0F9B8D537BC}"/>
              </a:ext>
            </a:extLst>
          </p:cNvPr>
          <p:cNvSpPr/>
          <p:nvPr/>
        </p:nvSpPr>
        <p:spPr>
          <a:xfrm>
            <a:off x="5674201" y="432689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3AE212C-3829-C2DB-F8F1-0CF3474C1D45}"/>
              </a:ext>
            </a:extLst>
          </p:cNvPr>
          <p:cNvSpPr/>
          <p:nvPr/>
        </p:nvSpPr>
        <p:spPr>
          <a:xfrm>
            <a:off x="6740682" y="4339096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Softmax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F2AF9B-3885-20DE-86BD-7C2C81705D0C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model1- Implementation using InceptionV3</a:t>
            </a:r>
            <a:endParaRPr lang="en-IN" sz="3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77EDC1E-07A1-23DE-A1CA-45F996BF4CA3}"/>
              </a:ext>
            </a:extLst>
          </p:cNvPr>
          <p:cNvSpPr/>
          <p:nvPr/>
        </p:nvSpPr>
        <p:spPr>
          <a:xfrm>
            <a:off x="65322" y="5562527"/>
            <a:ext cx="743116" cy="3549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</a:rPr>
              <a:t>Bleu score</a:t>
            </a:r>
            <a:endParaRPr lang="en-US" sz="10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57" name="Table 65">
            <a:extLst>
              <a:ext uri="{FF2B5EF4-FFF2-40B4-BE49-F238E27FC236}">
                <a16:creationId xmlns:a16="http://schemas.microsoft.com/office/drawing/2014/main" id="{937B75CB-E4D1-94C6-5AF7-4DC4C09B8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529739"/>
              </p:ext>
            </p:extLst>
          </p:nvPr>
        </p:nvGraphicFramePr>
        <p:xfrm>
          <a:off x="1330958" y="5476167"/>
          <a:ext cx="5430522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174">
                  <a:extLst>
                    <a:ext uri="{9D8B030D-6E8A-4147-A177-3AD203B41FA5}">
                      <a16:colId xmlns:a16="http://schemas.microsoft.com/office/drawing/2014/main" val="2055960560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288332025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4257304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No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Average BLEU Score (&gt;=0.1)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#BLEU Score (&lt;0.1)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46(0.21)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10596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57249F15-9307-670E-81F1-1A8CC865301C}"/>
              </a:ext>
            </a:extLst>
          </p:cNvPr>
          <p:cNvSpPr/>
          <p:nvPr/>
        </p:nvSpPr>
        <p:spPr>
          <a:xfrm>
            <a:off x="8114999" y="3302459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Cross Entropy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Optimizer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- Adam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201EFFD-2425-06EE-B294-75EF83011DFA}"/>
              </a:ext>
            </a:extLst>
          </p:cNvPr>
          <p:cNvSpPr/>
          <p:nvPr/>
        </p:nvSpPr>
        <p:spPr>
          <a:xfrm>
            <a:off x="8096024" y="3756970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45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Learning rate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– 0.0001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D8A4CC-2023-EC27-60CE-DC7F3AA96270}"/>
              </a:ext>
            </a:extLst>
          </p:cNvPr>
          <p:cNvSpPr/>
          <p:nvPr/>
        </p:nvSpPr>
        <p:spPr>
          <a:xfrm>
            <a:off x="8096024" y="4223112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Efficacy Measurement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– BLEU ( Trigram)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9D37E0F-6E85-309C-EAF7-6B229C2C9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01" y="716111"/>
            <a:ext cx="3776123" cy="26556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E139317-B8A5-8793-8AF0-7CD01FC1A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024" y="4730439"/>
            <a:ext cx="3854842" cy="172453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B4568EA-1049-6AC6-E0E8-6223F9B94F37}"/>
              </a:ext>
            </a:extLst>
          </p:cNvPr>
          <p:cNvSpPr/>
          <p:nvPr/>
        </p:nvSpPr>
        <p:spPr>
          <a:xfrm>
            <a:off x="116839" y="3413989"/>
            <a:ext cx="3891281" cy="178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875992B-20D7-4153-BE43-9EAA5A729C83}"/>
              </a:ext>
            </a:extLst>
          </p:cNvPr>
          <p:cNvSpPr/>
          <p:nvPr/>
        </p:nvSpPr>
        <p:spPr>
          <a:xfrm>
            <a:off x="1076518" y="3424562"/>
            <a:ext cx="2259771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Word Embedding(Glove)</a:t>
            </a:r>
          </a:p>
        </p:txBody>
      </p:sp>
    </p:spTree>
    <p:extLst>
      <p:ext uri="{BB962C8B-B14F-4D97-AF65-F5344CB8AC3E}">
        <p14:creationId xmlns:p14="http://schemas.microsoft.com/office/powerpoint/2010/main" val="4159852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231CEF-9F62-02F3-AAAC-8A17421258CC}"/>
              </a:ext>
            </a:extLst>
          </p:cNvPr>
          <p:cNvSpPr/>
          <p:nvPr/>
        </p:nvSpPr>
        <p:spPr>
          <a:xfrm>
            <a:off x="1427479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38B1EE-1CB5-F2A5-9848-D14211668C88}"/>
              </a:ext>
            </a:extLst>
          </p:cNvPr>
          <p:cNvSpPr/>
          <p:nvPr/>
        </p:nvSpPr>
        <p:spPr>
          <a:xfrm>
            <a:off x="314960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19B39FB-4D9F-9150-DEE7-600579A4DA80}"/>
              </a:ext>
            </a:extLst>
          </p:cNvPr>
          <p:cNvSpPr/>
          <p:nvPr/>
        </p:nvSpPr>
        <p:spPr>
          <a:xfrm>
            <a:off x="731520" y="135128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6891325-075F-8980-6982-0E7EE41885A9}"/>
              </a:ext>
            </a:extLst>
          </p:cNvPr>
          <p:cNvSpPr/>
          <p:nvPr/>
        </p:nvSpPr>
        <p:spPr>
          <a:xfrm>
            <a:off x="1219200" y="135128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ACE77C-2B7D-104D-B5A4-571FEAA4CD0F}"/>
              </a:ext>
            </a:extLst>
          </p:cNvPr>
          <p:cNvSpPr/>
          <p:nvPr/>
        </p:nvSpPr>
        <p:spPr>
          <a:xfrm>
            <a:off x="749300" y="169672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229,229,3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857092F-6C4C-28CA-AB5A-06E84F8A5470}"/>
              </a:ext>
            </a:extLst>
          </p:cNvPr>
          <p:cNvSpPr/>
          <p:nvPr/>
        </p:nvSpPr>
        <p:spPr>
          <a:xfrm>
            <a:off x="831849" y="249428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2FB894-2FBD-A078-3E7E-4E87D709437A}"/>
              </a:ext>
            </a:extLst>
          </p:cNvPr>
          <p:cNvSpPr/>
          <p:nvPr/>
        </p:nvSpPr>
        <p:spPr>
          <a:xfrm>
            <a:off x="509904" y="26835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B50B8CE-E0C7-2CFD-AE33-A1B7BFD9BF12}"/>
              </a:ext>
            </a:extLst>
          </p:cNvPr>
          <p:cNvSpPr/>
          <p:nvPr/>
        </p:nvSpPr>
        <p:spPr>
          <a:xfrm>
            <a:off x="1889760" y="131064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3D15715-72BA-03D4-5002-9E8B7357DC09}"/>
              </a:ext>
            </a:extLst>
          </p:cNvPr>
          <p:cNvSpPr/>
          <p:nvPr/>
        </p:nvSpPr>
        <p:spPr>
          <a:xfrm>
            <a:off x="2377440" y="131064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994789-42CE-F4C0-BB6C-51E418F3CB81}"/>
              </a:ext>
            </a:extLst>
          </p:cNvPr>
          <p:cNvSpPr/>
          <p:nvPr/>
        </p:nvSpPr>
        <p:spPr>
          <a:xfrm>
            <a:off x="1907540" y="165608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2048,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6B40935-0E43-AE0F-B902-260ADD3E284D}"/>
              </a:ext>
            </a:extLst>
          </p:cNvPr>
          <p:cNvSpPr/>
          <p:nvPr/>
        </p:nvSpPr>
        <p:spPr>
          <a:xfrm>
            <a:off x="1990089" y="245364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985C28-E3DE-A532-93A2-0E1251329B0E}"/>
              </a:ext>
            </a:extLst>
          </p:cNvPr>
          <p:cNvSpPr/>
          <p:nvPr/>
        </p:nvSpPr>
        <p:spPr>
          <a:xfrm>
            <a:off x="1437639" y="3693732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Glove Word Embedding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F80F54BB-B54A-B5F5-B54B-95458A4DE6A3}"/>
              </a:ext>
            </a:extLst>
          </p:cNvPr>
          <p:cNvSpPr/>
          <p:nvPr/>
        </p:nvSpPr>
        <p:spPr>
          <a:xfrm>
            <a:off x="1899920" y="381344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1F9C04F6-0AB5-BA75-C33F-D5A44C041385}"/>
              </a:ext>
            </a:extLst>
          </p:cNvPr>
          <p:cNvSpPr/>
          <p:nvPr/>
        </p:nvSpPr>
        <p:spPr>
          <a:xfrm>
            <a:off x="2387600" y="381344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AC7190-3F21-D215-51D0-18B0F3245160}"/>
              </a:ext>
            </a:extLst>
          </p:cNvPr>
          <p:cNvSpPr/>
          <p:nvPr/>
        </p:nvSpPr>
        <p:spPr>
          <a:xfrm>
            <a:off x="1917700" y="415888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1652, 200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97248B5-FC95-C7D6-4AE8-85CCB762FAAD}"/>
              </a:ext>
            </a:extLst>
          </p:cNvPr>
          <p:cNvSpPr/>
          <p:nvPr/>
        </p:nvSpPr>
        <p:spPr>
          <a:xfrm>
            <a:off x="2000249" y="495644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08BE0-0CDF-F7E6-84B5-7A4E5E349569}"/>
              </a:ext>
            </a:extLst>
          </p:cNvPr>
          <p:cNvSpPr/>
          <p:nvPr/>
        </p:nvSpPr>
        <p:spPr>
          <a:xfrm>
            <a:off x="314960" y="3693732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Caption Data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04709E3-EB0E-07BF-53E8-6314A0B55BBC}"/>
              </a:ext>
            </a:extLst>
          </p:cNvPr>
          <p:cNvSpPr/>
          <p:nvPr/>
        </p:nvSpPr>
        <p:spPr>
          <a:xfrm>
            <a:off x="855978" y="489167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5C04CD-30B2-B4FA-56D7-9FBB477DAF54}"/>
              </a:ext>
            </a:extLst>
          </p:cNvPr>
          <p:cNvSpPr/>
          <p:nvPr/>
        </p:nvSpPr>
        <p:spPr>
          <a:xfrm>
            <a:off x="671827" y="415317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34 word Max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92D8CD-0C33-6570-647A-3F4290F2C671}"/>
              </a:ext>
            </a:extLst>
          </p:cNvPr>
          <p:cNvSpPr/>
          <p:nvPr/>
        </p:nvSpPr>
        <p:spPr>
          <a:xfrm>
            <a:off x="681354" y="456211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 &gt;10 rep words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144129-63EB-19A3-30FD-BFBE96502F99}"/>
              </a:ext>
            </a:extLst>
          </p:cNvPr>
          <p:cNvSpPr/>
          <p:nvPr/>
        </p:nvSpPr>
        <p:spPr>
          <a:xfrm>
            <a:off x="2753360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48A02D-5AF3-131B-56B0-1C8E74A438C4}"/>
              </a:ext>
            </a:extLst>
          </p:cNvPr>
          <p:cNvSpPr/>
          <p:nvPr/>
        </p:nvSpPr>
        <p:spPr>
          <a:xfrm>
            <a:off x="116839" y="1107440"/>
            <a:ext cx="3891281" cy="223266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CD7BE2-BC40-5156-FD87-18EAD9DF1BB5}"/>
              </a:ext>
            </a:extLst>
          </p:cNvPr>
          <p:cNvSpPr/>
          <p:nvPr/>
        </p:nvSpPr>
        <p:spPr>
          <a:xfrm>
            <a:off x="2722880" y="3693732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7713A7-DEA5-89E0-5880-244DB2E5B249}"/>
              </a:ext>
            </a:extLst>
          </p:cNvPr>
          <p:cNvSpPr/>
          <p:nvPr/>
        </p:nvSpPr>
        <p:spPr>
          <a:xfrm>
            <a:off x="4744719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LSTM(256)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DA8150F-D049-97AC-6A11-9C62A8F3768D}"/>
              </a:ext>
            </a:extLst>
          </p:cNvPr>
          <p:cNvSpPr/>
          <p:nvPr/>
        </p:nvSpPr>
        <p:spPr>
          <a:xfrm>
            <a:off x="4130040" y="327660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71FC77-E442-1318-8C69-79FA76F61AAE}"/>
              </a:ext>
            </a:extLst>
          </p:cNvPr>
          <p:cNvSpPr/>
          <p:nvPr/>
        </p:nvSpPr>
        <p:spPr>
          <a:xfrm>
            <a:off x="671827" y="686026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Encoder(ResNet50)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378EBF52-699D-ADCF-4845-311196E18C48}"/>
              </a:ext>
            </a:extLst>
          </p:cNvPr>
          <p:cNvSpPr/>
          <p:nvPr/>
        </p:nvSpPr>
        <p:spPr>
          <a:xfrm>
            <a:off x="3295650" y="146812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9D55CC30-1210-83AA-10BB-C924F5237EB8}"/>
              </a:ext>
            </a:extLst>
          </p:cNvPr>
          <p:cNvSpPr/>
          <p:nvPr/>
        </p:nvSpPr>
        <p:spPr>
          <a:xfrm>
            <a:off x="3783330" y="146812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ECBA8E-8383-CA37-B265-9C60D31E16BF}"/>
              </a:ext>
            </a:extLst>
          </p:cNvPr>
          <p:cNvSpPr/>
          <p:nvPr/>
        </p:nvSpPr>
        <p:spPr>
          <a:xfrm>
            <a:off x="3313430" y="181356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BA845EE-7F67-3410-B118-6616F62953D1}"/>
              </a:ext>
            </a:extLst>
          </p:cNvPr>
          <p:cNvSpPr/>
          <p:nvPr/>
        </p:nvSpPr>
        <p:spPr>
          <a:xfrm>
            <a:off x="3395979" y="261112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F95D9F78-36DA-9743-B67C-831FD99B5572}"/>
              </a:ext>
            </a:extLst>
          </p:cNvPr>
          <p:cNvSpPr/>
          <p:nvPr/>
        </p:nvSpPr>
        <p:spPr>
          <a:xfrm>
            <a:off x="3262628" y="375883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ACE993A8-769E-8813-F561-65F318D768FB}"/>
              </a:ext>
            </a:extLst>
          </p:cNvPr>
          <p:cNvSpPr/>
          <p:nvPr/>
        </p:nvSpPr>
        <p:spPr>
          <a:xfrm>
            <a:off x="3750308" y="375883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398BD42-0D8D-C6C3-294F-0ED7740A9FB1}"/>
              </a:ext>
            </a:extLst>
          </p:cNvPr>
          <p:cNvSpPr/>
          <p:nvPr/>
        </p:nvSpPr>
        <p:spPr>
          <a:xfrm>
            <a:off x="3280408" y="410427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041C268-1A26-5954-7E18-C9AE12CC824E}"/>
              </a:ext>
            </a:extLst>
          </p:cNvPr>
          <p:cNvSpPr/>
          <p:nvPr/>
        </p:nvSpPr>
        <p:spPr>
          <a:xfrm>
            <a:off x="3362957" y="490183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774BB6-E632-4451-192F-1424DF2DF86A}"/>
              </a:ext>
            </a:extLst>
          </p:cNvPr>
          <p:cNvSpPr/>
          <p:nvPr/>
        </p:nvSpPr>
        <p:spPr>
          <a:xfrm>
            <a:off x="4643121" y="1102360"/>
            <a:ext cx="3251198" cy="3962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03BAB8B-CF0B-A4F8-E7EA-8353F04191C6}"/>
              </a:ext>
            </a:extLst>
          </p:cNvPr>
          <p:cNvSpPr/>
          <p:nvPr/>
        </p:nvSpPr>
        <p:spPr>
          <a:xfrm>
            <a:off x="5867401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Dense(256)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40B31DA0-E7CF-6879-F26B-5BF78F2FD5CA}"/>
              </a:ext>
            </a:extLst>
          </p:cNvPr>
          <p:cNvSpPr/>
          <p:nvPr/>
        </p:nvSpPr>
        <p:spPr>
          <a:xfrm>
            <a:off x="5346701" y="308356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FD3D7E80-9CFF-8F46-282F-C386CED283D7}"/>
              </a:ext>
            </a:extLst>
          </p:cNvPr>
          <p:cNvSpPr/>
          <p:nvPr/>
        </p:nvSpPr>
        <p:spPr>
          <a:xfrm>
            <a:off x="6414763" y="292989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E8FB07-A900-D4CE-8EFB-9A37DF35EB83}"/>
              </a:ext>
            </a:extLst>
          </p:cNvPr>
          <p:cNvSpPr/>
          <p:nvPr/>
        </p:nvSpPr>
        <p:spPr>
          <a:xfrm>
            <a:off x="4950458" y="712009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Decoder</a:t>
            </a: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67EBEB32-2AD2-80D1-FB88-77B8E7FF3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301" y="4537535"/>
            <a:ext cx="584516" cy="388969"/>
          </a:xfrm>
          <a:prstGeom prst="rect">
            <a:avLst/>
          </a:prstGeom>
        </p:spPr>
      </p:pic>
      <p:pic>
        <p:nvPicPr>
          <p:cNvPr id="52" name="Picture 51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19115622-96AF-3F20-0D3D-0FFBD2A5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59" y="4594860"/>
            <a:ext cx="540704" cy="364431"/>
          </a:xfrm>
          <a:prstGeom prst="rect">
            <a:avLst/>
          </a:prstGeom>
        </p:spPr>
      </p:pic>
      <p:pic>
        <p:nvPicPr>
          <p:cNvPr id="53" name="Picture 52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1C5E369F-4EEC-885E-441F-297E45991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59" y="2909629"/>
            <a:ext cx="540704" cy="364431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0176D03-09EC-31EE-AE6C-B74BECCE83B6}"/>
              </a:ext>
            </a:extLst>
          </p:cNvPr>
          <p:cNvSpPr/>
          <p:nvPr/>
        </p:nvSpPr>
        <p:spPr>
          <a:xfrm>
            <a:off x="7029445" y="191643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Dense(1652)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5E604A-AFB8-B1A1-C650-BEEF6FA10B2F}"/>
              </a:ext>
            </a:extLst>
          </p:cNvPr>
          <p:cNvSpPr/>
          <p:nvPr/>
        </p:nvSpPr>
        <p:spPr>
          <a:xfrm>
            <a:off x="2451100" y="27343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0A6E72-B47B-2C17-6061-4B081506801D}"/>
              </a:ext>
            </a:extLst>
          </p:cNvPr>
          <p:cNvSpPr/>
          <p:nvPr/>
        </p:nvSpPr>
        <p:spPr>
          <a:xfrm>
            <a:off x="5674201" y="432689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CC01FDF-AFCE-86AC-4F50-4CBC5FB7B415}"/>
              </a:ext>
            </a:extLst>
          </p:cNvPr>
          <p:cNvSpPr/>
          <p:nvPr/>
        </p:nvSpPr>
        <p:spPr>
          <a:xfrm>
            <a:off x="6740682" y="437642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Softmax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D7CF640-8CD9-B7CB-83CC-FB4015523CFE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model2- Implementation using ResNet50</a:t>
            </a:r>
            <a:endParaRPr lang="en-IN" sz="3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C9E156-7050-7C98-8C00-9392C6C36AD9}"/>
              </a:ext>
            </a:extLst>
          </p:cNvPr>
          <p:cNvSpPr/>
          <p:nvPr/>
        </p:nvSpPr>
        <p:spPr>
          <a:xfrm>
            <a:off x="8114999" y="3302459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Cross Entropy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Optimizer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- Adam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8B8266D-6380-5856-C79B-A7CE5D0328E0}"/>
              </a:ext>
            </a:extLst>
          </p:cNvPr>
          <p:cNvSpPr/>
          <p:nvPr/>
        </p:nvSpPr>
        <p:spPr>
          <a:xfrm>
            <a:off x="8096024" y="3756970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45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Learning rate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– 0.0001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6E22D0D-CB83-24B2-1B16-7F787C933C88}"/>
              </a:ext>
            </a:extLst>
          </p:cNvPr>
          <p:cNvSpPr/>
          <p:nvPr/>
        </p:nvSpPr>
        <p:spPr>
          <a:xfrm>
            <a:off x="8096024" y="4223112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Efficacy Measurement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– BLEU ( Trigram)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A5F3A14-7F64-BA9B-0435-2F55FFBE28A9}"/>
              </a:ext>
            </a:extLst>
          </p:cNvPr>
          <p:cNvSpPr/>
          <p:nvPr/>
        </p:nvSpPr>
        <p:spPr>
          <a:xfrm>
            <a:off x="241134" y="5442742"/>
            <a:ext cx="743116" cy="3549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</a:rPr>
              <a:t>Bleu score</a:t>
            </a:r>
            <a:endParaRPr lang="en-US" sz="10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65" name="Table 65">
            <a:extLst>
              <a:ext uri="{FF2B5EF4-FFF2-40B4-BE49-F238E27FC236}">
                <a16:creationId xmlns:a16="http://schemas.microsoft.com/office/drawing/2014/main" id="{744B69CF-886F-584A-C6A3-4A1D2154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827640"/>
              </p:ext>
            </p:extLst>
          </p:nvPr>
        </p:nvGraphicFramePr>
        <p:xfrm>
          <a:off x="1330958" y="5373527"/>
          <a:ext cx="5430522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174">
                  <a:extLst>
                    <a:ext uri="{9D8B030D-6E8A-4147-A177-3AD203B41FA5}">
                      <a16:colId xmlns:a16="http://schemas.microsoft.com/office/drawing/2014/main" val="2055960560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288332025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4257304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No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tx1"/>
                          </a:solidFill>
                        </a:rPr>
                        <a:t>Average BLEU Score (&gt;=0.1)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# BLEU Score (&lt;0.1)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49(0.234)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>
                          <a:solidFill>
                            <a:schemeClr val="tx1"/>
                          </a:solidFill>
                        </a:rPr>
                        <a:t>151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10596"/>
                  </a:ext>
                </a:extLst>
              </a:tr>
            </a:tbl>
          </a:graphicData>
        </a:graphic>
      </p:graphicFrame>
      <p:pic>
        <p:nvPicPr>
          <p:cNvPr id="63" name="Picture 62">
            <a:extLst>
              <a:ext uri="{FF2B5EF4-FFF2-40B4-BE49-F238E27FC236}">
                <a16:creationId xmlns:a16="http://schemas.microsoft.com/office/drawing/2014/main" id="{E7C1AE2C-BCD3-31C4-75C8-594352E79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01" y="716111"/>
            <a:ext cx="3776123" cy="2655647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D64AA25-5426-9DBD-2875-888149DB445B}"/>
              </a:ext>
            </a:extLst>
          </p:cNvPr>
          <p:cNvSpPr/>
          <p:nvPr/>
        </p:nvSpPr>
        <p:spPr>
          <a:xfrm>
            <a:off x="1426211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EFD2897-0D69-89B4-F7C8-9DC883360D6A}"/>
              </a:ext>
            </a:extLst>
          </p:cNvPr>
          <p:cNvSpPr/>
          <p:nvPr/>
        </p:nvSpPr>
        <p:spPr>
          <a:xfrm>
            <a:off x="313692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09F1D36-06D9-B1E6-1505-23E8B321C0B8}"/>
              </a:ext>
            </a:extLst>
          </p:cNvPr>
          <p:cNvSpPr/>
          <p:nvPr/>
        </p:nvSpPr>
        <p:spPr>
          <a:xfrm>
            <a:off x="2751295" y="1249680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DA8D11B-1D78-4218-0C90-0586CBF3F452}"/>
              </a:ext>
            </a:extLst>
          </p:cNvPr>
          <p:cNvSpPr/>
          <p:nvPr/>
        </p:nvSpPr>
        <p:spPr>
          <a:xfrm>
            <a:off x="1424941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AA79220-3583-8700-8A62-B3D8D0E30AD3}"/>
              </a:ext>
            </a:extLst>
          </p:cNvPr>
          <p:cNvSpPr/>
          <p:nvPr/>
        </p:nvSpPr>
        <p:spPr>
          <a:xfrm>
            <a:off x="312422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182756D-D5C7-5CD9-097A-5F0F4FF23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406" y="4658333"/>
            <a:ext cx="3888830" cy="1799751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C5C84469-6379-FB30-BAD6-2983A22900DC}"/>
              </a:ext>
            </a:extLst>
          </p:cNvPr>
          <p:cNvSpPr/>
          <p:nvPr/>
        </p:nvSpPr>
        <p:spPr>
          <a:xfrm>
            <a:off x="116839" y="3413989"/>
            <a:ext cx="3891281" cy="178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8DF16C-9C6E-0638-179A-638BE4EE6ED3}"/>
              </a:ext>
            </a:extLst>
          </p:cNvPr>
          <p:cNvSpPr/>
          <p:nvPr/>
        </p:nvSpPr>
        <p:spPr>
          <a:xfrm>
            <a:off x="1076518" y="3424562"/>
            <a:ext cx="2259771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Word Embedding(Glove)</a:t>
            </a:r>
          </a:p>
        </p:txBody>
      </p:sp>
    </p:spTree>
    <p:extLst>
      <p:ext uri="{BB962C8B-B14F-4D97-AF65-F5344CB8AC3E}">
        <p14:creationId xmlns:p14="http://schemas.microsoft.com/office/powerpoint/2010/main" val="211824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4586</TotalTime>
  <Words>1331</Words>
  <Application>Microsoft Office PowerPoint</Application>
  <PresentationFormat>Widescreen</PresentationFormat>
  <Paragraphs>290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Symbol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Chaitanya Harkara</dc:creator>
  <cp:lastModifiedBy>Rakesh Jasthi</cp:lastModifiedBy>
  <cp:revision>468</cp:revision>
  <dcterms:created xsi:type="dcterms:W3CDTF">2022-02-19T16:42:01Z</dcterms:created>
  <dcterms:modified xsi:type="dcterms:W3CDTF">2022-07-16T04:28:42Z</dcterms:modified>
</cp:coreProperties>
</file>